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74" r:id="rId19"/>
    <p:sldId id="26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74"/>
    <p:restoredTop sz="94630"/>
  </p:normalViewPr>
  <p:slideViewPr>
    <p:cSldViewPr snapToGrid="0">
      <p:cViewPr varScale="1">
        <p:scale>
          <a:sx n="93" d="100"/>
          <a:sy n="93" d="100"/>
        </p:scale>
        <p:origin x="216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F10D69-7C6D-4C2F-925D-1CEB72BBF807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EFCEDFC8-2EA5-4162-AF16-00A95539316C}">
      <dgm:prSet/>
      <dgm:spPr/>
      <dgm:t>
        <a:bodyPr/>
        <a:lstStyle/>
        <a:p>
          <a:r>
            <a:rPr lang="en-IN" b="1" u="sng"/>
            <a:t>Business Objective:</a:t>
          </a:r>
          <a:endParaRPr lang="en-US"/>
        </a:p>
      </dgm:t>
    </dgm:pt>
    <dgm:pt modelId="{56D918CF-1271-4C30-AEC3-46B4C209DB85}" type="parTrans" cxnId="{9369F911-CA41-41A4-B3AF-3CB0897479CE}">
      <dgm:prSet/>
      <dgm:spPr/>
      <dgm:t>
        <a:bodyPr/>
        <a:lstStyle/>
        <a:p>
          <a:endParaRPr lang="en-US"/>
        </a:p>
      </dgm:t>
    </dgm:pt>
    <dgm:pt modelId="{851C55C5-BBE0-4195-9490-B756146E7E0B}" type="sibTrans" cxnId="{9369F911-CA41-41A4-B3AF-3CB0897479CE}">
      <dgm:prSet/>
      <dgm:spPr/>
      <dgm:t>
        <a:bodyPr/>
        <a:lstStyle/>
        <a:p>
          <a:endParaRPr lang="en-US"/>
        </a:p>
      </dgm:t>
    </dgm:pt>
    <dgm:pt modelId="{1652FEE1-DE2D-4C53-BD00-ECD693BB7BCF}">
      <dgm:prSet/>
      <dgm:spPr/>
      <dgm:t>
        <a:bodyPr/>
        <a:lstStyle/>
        <a:p>
          <a:r>
            <a:rPr lang="en-IN"/>
            <a:t>This is a classification project, since the variable to predict is binary (bankruptcy or non-bankruptcy). The goal here is to model the probability that a business goes bankrupt from different features.</a:t>
          </a:r>
          <a:endParaRPr lang="en-US"/>
        </a:p>
      </dgm:t>
    </dgm:pt>
    <dgm:pt modelId="{4EA7067F-AFFA-43C9-AB3A-7F0E954A8F04}" type="parTrans" cxnId="{E04F3697-AD23-46AA-BF36-57C84F526A6A}">
      <dgm:prSet/>
      <dgm:spPr/>
      <dgm:t>
        <a:bodyPr/>
        <a:lstStyle/>
        <a:p>
          <a:endParaRPr lang="en-US"/>
        </a:p>
      </dgm:t>
    </dgm:pt>
    <dgm:pt modelId="{B396F302-3382-4A45-B36B-6E765B317EB8}" type="sibTrans" cxnId="{E04F3697-AD23-46AA-BF36-57C84F526A6A}">
      <dgm:prSet/>
      <dgm:spPr/>
      <dgm:t>
        <a:bodyPr/>
        <a:lstStyle/>
        <a:p>
          <a:endParaRPr lang="en-US"/>
        </a:p>
      </dgm:t>
    </dgm:pt>
    <dgm:pt modelId="{EEC12C36-A05C-49AF-9EB2-D4C2670B3132}">
      <dgm:prSet/>
      <dgm:spPr/>
      <dgm:t>
        <a:bodyPr/>
        <a:lstStyle/>
        <a:p>
          <a:r>
            <a:rPr lang="en-IN"/>
            <a:t>The data file contains 7 features about 250 companies</a:t>
          </a:r>
          <a:endParaRPr lang="en-US"/>
        </a:p>
      </dgm:t>
    </dgm:pt>
    <dgm:pt modelId="{A3E8A4AE-22A9-4AE1-9AC5-703B0B77D32F}" type="parTrans" cxnId="{6F54A08F-4384-421D-9738-1212CB432C93}">
      <dgm:prSet/>
      <dgm:spPr/>
      <dgm:t>
        <a:bodyPr/>
        <a:lstStyle/>
        <a:p>
          <a:endParaRPr lang="en-US"/>
        </a:p>
      </dgm:t>
    </dgm:pt>
    <dgm:pt modelId="{76CED63A-6E34-4C97-AC68-228E21763074}" type="sibTrans" cxnId="{6F54A08F-4384-421D-9738-1212CB432C93}">
      <dgm:prSet/>
      <dgm:spPr/>
      <dgm:t>
        <a:bodyPr/>
        <a:lstStyle/>
        <a:p>
          <a:endParaRPr lang="en-US"/>
        </a:p>
      </dgm:t>
    </dgm:pt>
    <dgm:pt modelId="{9B5BC5EE-473F-44B5-AF11-0A3FE3E1CD1B}">
      <dgm:prSet/>
      <dgm:spPr/>
      <dgm:t>
        <a:bodyPr/>
        <a:lstStyle/>
        <a:p>
          <a:r>
            <a:rPr lang="en-IN"/>
            <a:t>The data set includes the following variables:</a:t>
          </a:r>
          <a:endParaRPr lang="en-US"/>
        </a:p>
      </dgm:t>
    </dgm:pt>
    <dgm:pt modelId="{CE1FE913-84C2-4210-8082-CCAF78C77D2C}" type="parTrans" cxnId="{4C444DBD-E4A7-4058-95A8-1B362F225F07}">
      <dgm:prSet/>
      <dgm:spPr/>
      <dgm:t>
        <a:bodyPr/>
        <a:lstStyle/>
        <a:p>
          <a:endParaRPr lang="en-US"/>
        </a:p>
      </dgm:t>
    </dgm:pt>
    <dgm:pt modelId="{A05340A1-9A4E-43B0-B02C-E37F64E6CE7F}" type="sibTrans" cxnId="{4C444DBD-E4A7-4058-95A8-1B362F225F07}">
      <dgm:prSet/>
      <dgm:spPr/>
      <dgm:t>
        <a:bodyPr/>
        <a:lstStyle/>
        <a:p>
          <a:endParaRPr lang="en-US"/>
        </a:p>
      </dgm:t>
    </dgm:pt>
    <dgm:pt modelId="{E0F81A91-48A9-4C1D-A91B-56FC8352C424}">
      <dgm:prSet/>
      <dgm:spPr/>
      <dgm:t>
        <a:bodyPr/>
        <a:lstStyle/>
        <a:p>
          <a:r>
            <a:rPr lang="en-IN"/>
            <a:t>industrial_risk: 0=low risk, 0.5=medium risk, 1=high risk.</a:t>
          </a:r>
          <a:endParaRPr lang="en-US"/>
        </a:p>
      </dgm:t>
    </dgm:pt>
    <dgm:pt modelId="{153189DE-4781-461D-B3EC-0EA7AF0FB5FF}" type="parTrans" cxnId="{A45CEE07-009F-45AB-9FF1-2B3BAA8787B5}">
      <dgm:prSet/>
      <dgm:spPr/>
      <dgm:t>
        <a:bodyPr/>
        <a:lstStyle/>
        <a:p>
          <a:endParaRPr lang="en-US"/>
        </a:p>
      </dgm:t>
    </dgm:pt>
    <dgm:pt modelId="{C8E2ED60-6567-4122-8C65-87B6F75B80BB}" type="sibTrans" cxnId="{A45CEE07-009F-45AB-9FF1-2B3BAA8787B5}">
      <dgm:prSet/>
      <dgm:spPr/>
      <dgm:t>
        <a:bodyPr/>
        <a:lstStyle/>
        <a:p>
          <a:endParaRPr lang="en-US"/>
        </a:p>
      </dgm:t>
    </dgm:pt>
    <dgm:pt modelId="{BF7E69EB-52E2-4922-90C5-A7421A71D211}">
      <dgm:prSet/>
      <dgm:spPr/>
      <dgm:t>
        <a:bodyPr/>
        <a:lstStyle/>
        <a:p>
          <a:r>
            <a:rPr lang="en-IN"/>
            <a:t>management_risk: 0=low risk, 0.5=medium risk, 1=high risk.</a:t>
          </a:r>
          <a:endParaRPr lang="en-US"/>
        </a:p>
      </dgm:t>
    </dgm:pt>
    <dgm:pt modelId="{CD43A221-1ADE-4523-B6DA-AECB06FA60FE}" type="parTrans" cxnId="{3BC9E1EB-8F7B-436E-8C74-E1B04EF42192}">
      <dgm:prSet/>
      <dgm:spPr/>
      <dgm:t>
        <a:bodyPr/>
        <a:lstStyle/>
        <a:p>
          <a:endParaRPr lang="en-US"/>
        </a:p>
      </dgm:t>
    </dgm:pt>
    <dgm:pt modelId="{D9A6604F-9DE8-473E-A226-1DC79318D692}" type="sibTrans" cxnId="{3BC9E1EB-8F7B-436E-8C74-E1B04EF42192}">
      <dgm:prSet/>
      <dgm:spPr/>
      <dgm:t>
        <a:bodyPr/>
        <a:lstStyle/>
        <a:p>
          <a:endParaRPr lang="en-US"/>
        </a:p>
      </dgm:t>
    </dgm:pt>
    <dgm:pt modelId="{D57390C7-DF1F-4082-B215-BCC2C904470A}">
      <dgm:prSet/>
      <dgm:spPr/>
      <dgm:t>
        <a:bodyPr/>
        <a:lstStyle/>
        <a:p>
          <a:r>
            <a:rPr lang="en-IN"/>
            <a:t>financial flexibility: 0=low flexibility, 0.5=medium flexibility, 1=high flexibility.</a:t>
          </a:r>
          <a:endParaRPr lang="en-US"/>
        </a:p>
      </dgm:t>
    </dgm:pt>
    <dgm:pt modelId="{64A5E4BB-62F1-4A88-BA15-12A5D96BB2C5}" type="parTrans" cxnId="{4F6135F6-B095-47C2-AFFE-7E31CFCEC585}">
      <dgm:prSet/>
      <dgm:spPr/>
      <dgm:t>
        <a:bodyPr/>
        <a:lstStyle/>
        <a:p>
          <a:endParaRPr lang="en-US"/>
        </a:p>
      </dgm:t>
    </dgm:pt>
    <dgm:pt modelId="{357E880F-D9E0-45FE-B3F9-98808D8E4326}" type="sibTrans" cxnId="{4F6135F6-B095-47C2-AFFE-7E31CFCEC585}">
      <dgm:prSet/>
      <dgm:spPr/>
      <dgm:t>
        <a:bodyPr/>
        <a:lstStyle/>
        <a:p>
          <a:endParaRPr lang="en-US"/>
        </a:p>
      </dgm:t>
    </dgm:pt>
    <dgm:pt modelId="{879C1A12-7251-4EB6-9086-73B6115B6619}">
      <dgm:prSet/>
      <dgm:spPr/>
      <dgm:t>
        <a:bodyPr/>
        <a:lstStyle/>
        <a:p>
          <a:r>
            <a:rPr lang="en-IN"/>
            <a:t>credibility: 0=low credibility, 0.5=medium credibility, 1=high credibility.</a:t>
          </a:r>
          <a:endParaRPr lang="en-US"/>
        </a:p>
      </dgm:t>
    </dgm:pt>
    <dgm:pt modelId="{7F1EA08B-D37B-45D7-A026-5EE14D9FD3B1}" type="parTrans" cxnId="{26771A4F-1A0F-4063-9D7C-4952AF61F181}">
      <dgm:prSet/>
      <dgm:spPr/>
      <dgm:t>
        <a:bodyPr/>
        <a:lstStyle/>
        <a:p>
          <a:endParaRPr lang="en-US"/>
        </a:p>
      </dgm:t>
    </dgm:pt>
    <dgm:pt modelId="{D160ADCB-C409-40B1-A169-479C7FDE6CD7}" type="sibTrans" cxnId="{26771A4F-1A0F-4063-9D7C-4952AF61F181}">
      <dgm:prSet/>
      <dgm:spPr/>
      <dgm:t>
        <a:bodyPr/>
        <a:lstStyle/>
        <a:p>
          <a:endParaRPr lang="en-US"/>
        </a:p>
      </dgm:t>
    </dgm:pt>
    <dgm:pt modelId="{FFB8F064-5ACF-4D80-BCD7-112C1C2F74A1}">
      <dgm:prSet/>
      <dgm:spPr/>
      <dgm:t>
        <a:bodyPr/>
        <a:lstStyle/>
        <a:p>
          <a:r>
            <a:rPr lang="en-IN"/>
            <a:t>competitiveness: 0=low competitiveness, 0.5=medium competitiveness, 1=high competitiveness.</a:t>
          </a:r>
          <a:endParaRPr lang="en-US"/>
        </a:p>
      </dgm:t>
    </dgm:pt>
    <dgm:pt modelId="{000A1FFD-0554-46EC-85CF-6359FCAC8DEF}" type="parTrans" cxnId="{EB43CD48-BBC1-4D1C-B622-E5B30C8C1DEB}">
      <dgm:prSet/>
      <dgm:spPr/>
      <dgm:t>
        <a:bodyPr/>
        <a:lstStyle/>
        <a:p>
          <a:endParaRPr lang="en-US"/>
        </a:p>
      </dgm:t>
    </dgm:pt>
    <dgm:pt modelId="{F053F25C-D410-47B4-B131-B0D2DF6F4937}" type="sibTrans" cxnId="{EB43CD48-BBC1-4D1C-B622-E5B30C8C1DEB}">
      <dgm:prSet/>
      <dgm:spPr/>
      <dgm:t>
        <a:bodyPr/>
        <a:lstStyle/>
        <a:p>
          <a:endParaRPr lang="en-US"/>
        </a:p>
      </dgm:t>
    </dgm:pt>
    <dgm:pt modelId="{484B4436-D6DE-4E86-9B94-F00E6141169D}">
      <dgm:prSet/>
      <dgm:spPr/>
      <dgm:t>
        <a:bodyPr/>
        <a:lstStyle/>
        <a:p>
          <a:r>
            <a:rPr lang="en-IN" dirty="0" err="1"/>
            <a:t>operating_risk</a:t>
          </a:r>
          <a:r>
            <a:rPr lang="en-IN" dirty="0"/>
            <a:t>: 0=low risk, 0.5=medium risk, 1=high risk.</a:t>
          </a:r>
          <a:endParaRPr lang="en-US" dirty="0"/>
        </a:p>
      </dgm:t>
    </dgm:pt>
    <dgm:pt modelId="{44191207-6251-45C9-B701-EE35F61AC94F}" type="parTrans" cxnId="{A3FF05F2-5045-4A73-91D6-A114C16D22D6}">
      <dgm:prSet/>
      <dgm:spPr/>
      <dgm:t>
        <a:bodyPr/>
        <a:lstStyle/>
        <a:p>
          <a:endParaRPr lang="en-US"/>
        </a:p>
      </dgm:t>
    </dgm:pt>
    <dgm:pt modelId="{F07DF770-5DA8-4087-8178-B8E57673E560}" type="sibTrans" cxnId="{A3FF05F2-5045-4A73-91D6-A114C16D22D6}">
      <dgm:prSet/>
      <dgm:spPr/>
      <dgm:t>
        <a:bodyPr/>
        <a:lstStyle/>
        <a:p>
          <a:endParaRPr lang="en-US"/>
        </a:p>
      </dgm:t>
    </dgm:pt>
    <dgm:pt modelId="{5893AD03-E0CD-4357-81C5-55B5450CEA39}">
      <dgm:prSet/>
      <dgm:spPr/>
      <dgm:t>
        <a:bodyPr/>
        <a:lstStyle/>
        <a:p>
          <a:r>
            <a:rPr lang="en-IN"/>
            <a:t>class: bankruptcy, non-bankruptcy (target variable).</a:t>
          </a:r>
          <a:endParaRPr lang="en-US"/>
        </a:p>
      </dgm:t>
    </dgm:pt>
    <dgm:pt modelId="{099699B2-7424-42D9-8A4B-B1A45636606F}" type="parTrans" cxnId="{E4178B19-11BD-4419-BBF7-F4B6FF5E8C8A}">
      <dgm:prSet/>
      <dgm:spPr/>
      <dgm:t>
        <a:bodyPr/>
        <a:lstStyle/>
        <a:p>
          <a:endParaRPr lang="en-US"/>
        </a:p>
      </dgm:t>
    </dgm:pt>
    <dgm:pt modelId="{7179DD3A-26A1-4B18-9EC9-76F86E9A1CBF}" type="sibTrans" cxnId="{E4178B19-11BD-4419-BBF7-F4B6FF5E8C8A}">
      <dgm:prSet/>
      <dgm:spPr/>
      <dgm:t>
        <a:bodyPr/>
        <a:lstStyle/>
        <a:p>
          <a:endParaRPr lang="en-US"/>
        </a:p>
      </dgm:t>
    </dgm:pt>
    <dgm:pt modelId="{1F299E19-307D-0C4F-AA3C-F338DB6C51C3}" type="pres">
      <dgm:prSet presAssocID="{00F10D69-7C6D-4C2F-925D-1CEB72BBF807}" presName="linear" presStyleCnt="0">
        <dgm:presLayoutVars>
          <dgm:animLvl val="lvl"/>
          <dgm:resizeHandles val="exact"/>
        </dgm:presLayoutVars>
      </dgm:prSet>
      <dgm:spPr/>
    </dgm:pt>
    <dgm:pt modelId="{CA32212B-67A0-FC40-92E8-CD0BE0630FBE}" type="pres">
      <dgm:prSet presAssocID="{EFCEDFC8-2EA5-4162-AF16-00A95539316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2F59B88-107A-BA46-AA7A-37E781CDE92A}" type="pres">
      <dgm:prSet presAssocID="{851C55C5-BBE0-4195-9490-B756146E7E0B}" presName="spacer" presStyleCnt="0"/>
      <dgm:spPr/>
    </dgm:pt>
    <dgm:pt modelId="{AD16548C-807C-5C4E-98A7-3813B2C7F7D4}" type="pres">
      <dgm:prSet presAssocID="{1652FEE1-DE2D-4C53-BD00-ECD693BB7BC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67318BC-17F8-3143-9D1E-2AFC1BBEEB64}" type="pres">
      <dgm:prSet presAssocID="{B396F302-3382-4A45-B36B-6E765B317EB8}" presName="spacer" presStyleCnt="0"/>
      <dgm:spPr/>
    </dgm:pt>
    <dgm:pt modelId="{737172C8-1DE9-3B44-93D9-D5FBF55C624E}" type="pres">
      <dgm:prSet presAssocID="{EEC12C36-A05C-49AF-9EB2-D4C2670B313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70459AB-F68B-5D49-A7AC-55F0F99D2B04}" type="pres">
      <dgm:prSet presAssocID="{76CED63A-6E34-4C97-AC68-228E21763074}" presName="spacer" presStyleCnt="0"/>
      <dgm:spPr/>
    </dgm:pt>
    <dgm:pt modelId="{55AAD3F3-0CAD-FD4A-A5C4-AE2C93206556}" type="pres">
      <dgm:prSet presAssocID="{9B5BC5EE-473F-44B5-AF11-0A3FE3E1CD1B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50C8D80-32D5-714A-98B9-2C2BA02BB86F}" type="pres">
      <dgm:prSet presAssocID="{9B5BC5EE-473F-44B5-AF11-0A3FE3E1CD1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45CEE07-009F-45AB-9FF1-2B3BAA8787B5}" srcId="{9B5BC5EE-473F-44B5-AF11-0A3FE3E1CD1B}" destId="{E0F81A91-48A9-4C1D-A91B-56FC8352C424}" srcOrd="0" destOrd="0" parTransId="{153189DE-4781-461D-B3EC-0EA7AF0FB5FF}" sibTransId="{C8E2ED60-6567-4122-8C65-87B6F75B80BB}"/>
    <dgm:cxn modelId="{AECD4A11-0F5A-F643-AD2F-10895D482624}" type="presOf" srcId="{879C1A12-7251-4EB6-9086-73B6115B6619}" destId="{B50C8D80-32D5-714A-98B9-2C2BA02BB86F}" srcOrd="0" destOrd="3" presId="urn:microsoft.com/office/officeart/2005/8/layout/vList2"/>
    <dgm:cxn modelId="{9369F911-CA41-41A4-B3AF-3CB0897479CE}" srcId="{00F10D69-7C6D-4C2F-925D-1CEB72BBF807}" destId="{EFCEDFC8-2EA5-4162-AF16-00A95539316C}" srcOrd="0" destOrd="0" parTransId="{56D918CF-1271-4C30-AEC3-46B4C209DB85}" sibTransId="{851C55C5-BBE0-4195-9490-B756146E7E0B}"/>
    <dgm:cxn modelId="{E4178B19-11BD-4419-BBF7-F4B6FF5E8C8A}" srcId="{9B5BC5EE-473F-44B5-AF11-0A3FE3E1CD1B}" destId="{5893AD03-E0CD-4357-81C5-55B5450CEA39}" srcOrd="6" destOrd="0" parTransId="{099699B2-7424-42D9-8A4B-B1A45636606F}" sibTransId="{7179DD3A-26A1-4B18-9EC9-76F86E9A1CBF}"/>
    <dgm:cxn modelId="{988D151C-8002-C646-AB51-AC184A55E428}" type="presOf" srcId="{00F10D69-7C6D-4C2F-925D-1CEB72BBF807}" destId="{1F299E19-307D-0C4F-AA3C-F338DB6C51C3}" srcOrd="0" destOrd="0" presId="urn:microsoft.com/office/officeart/2005/8/layout/vList2"/>
    <dgm:cxn modelId="{34346432-04DD-E041-AFBE-15A7D6DDA970}" type="presOf" srcId="{1652FEE1-DE2D-4C53-BD00-ECD693BB7BCF}" destId="{AD16548C-807C-5C4E-98A7-3813B2C7F7D4}" srcOrd="0" destOrd="0" presId="urn:microsoft.com/office/officeart/2005/8/layout/vList2"/>
    <dgm:cxn modelId="{C3B93D48-732F-1741-BC2B-7548636333F8}" type="presOf" srcId="{EEC12C36-A05C-49AF-9EB2-D4C2670B3132}" destId="{737172C8-1DE9-3B44-93D9-D5FBF55C624E}" srcOrd="0" destOrd="0" presId="urn:microsoft.com/office/officeart/2005/8/layout/vList2"/>
    <dgm:cxn modelId="{EB43CD48-BBC1-4D1C-B622-E5B30C8C1DEB}" srcId="{9B5BC5EE-473F-44B5-AF11-0A3FE3E1CD1B}" destId="{FFB8F064-5ACF-4D80-BCD7-112C1C2F74A1}" srcOrd="4" destOrd="0" parTransId="{000A1FFD-0554-46EC-85CF-6359FCAC8DEF}" sibTransId="{F053F25C-D410-47B4-B131-B0D2DF6F4937}"/>
    <dgm:cxn modelId="{DFEC794E-864D-7446-9B0B-D9F37F54A2F7}" type="presOf" srcId="{5893AD03-E0CD-4357-81C5-55B5450CEA39}" destId="{B50C8D80-32D5-714A-98B9-2C2BA02BB86F}" srcOrd="0" destOrd="6" presId="urn:microsoft.com/office/officeart/2005/8/layout/vList2"/>
    <dgm:cxn modelId="{26771A4F-1A0F-4063-9D7C-4952AF61F181}" srcId="{9B5BC5EE-473F-44B5-AF11-0A3FE3E1CD1B}" destId="{879C1A12-7251-4EB6-9086-73B6115B6619}" srcOrd="3" destOrd="0" parTransId="{7F1EA08B-D37B-45D7-A026-5EE14D9FD3B1}" sibTransId="{D160ADCB-C409-40B1-A169-479C7FDE6CD7}"/>
    <dgm:cxn modelId="{2B74065A-F501-604B-86B4-F73A8F4EC8FC}" type="presOf" srcId="{BF7E69EB-52E2-4922-90C5-A7421A71D211}" destId="{B50C8D80-32D5-714A-98B9-2C2BA02BB86F}" srcOrd="0" destOrd="1" presId="urn:microsoft.com/office/officeart/2005/8/layout/vList2"/>
    <dgm:cxn modelId="{349FBE5D-4AAE-0E49-A593-4D0B40ED4F9C}" type="presOf" srcId="{9B5BC5EE-473F-44B5-AF11-0A3FE3E1CD1B}" destId="{55AAD3F3-0CAD-FD4A-A5C4-AE2C93206556}" srcOrd="0" destOrd="0" presId="urn:microsoft.com/office/officeart/2005/8/layout/vList2"/>
    <dgm:cxn modelId="{45895966-4254-0847-98B4-2FD6E7F94668}" type="presOf" srcId="{EFCEDFC8-2EA5-4162-AF16-00A95539316C}" destId="{CA32212B-67A0-FC40-92E8-CD0BE0630FBE}" srcOrd="0" destOrd="0" presId="urn:microsoft.com/office/officeart/2005/8/layout/vList2"/>
    <dgm:cxn modelId="{C2EAB170-D8B0-D643-AA27-665DF00B6921}" type="presOf" srcId="{FFB8F064-5ACF-4D80-BCD7-112C1C2F74A1}" destId="{B50C8D80-32D5-714A-98B9-2C2BA02BB86F}" srcOrd="0" destOrd="4" presId="urn:microsoft.com/office/officeart/2005/8/layout/vList2"/>
    <dgm:cxn modelId="{2D7B4179-9605-124F-874B-79D531D17391}" type="presOf" srcId="{D57390C7-DF1F-4082-B215-BCC2C904470A}" destId="{B50C8D80-32D5-714A-98B9-2C2BA02BB86F}" srcOrd="0" destOrd="2" presId="urn:microsoft.com/office/officeart/2005/8/layout/vList2"/>
    <dgm:cxn modelId="{6F54A08F-4384-421D-9738-1212CB432C93}" srcId="{00F10D69-7C6D-4C2F-925D-1CEB72BBF807}" destId="{EEC12C36-A05C-49AF-9EB2-D4C2670B3132}" srcOrd="2" destOrd="0" parTransId="{A3E8A4AE-22A9-4AE1-9AC5-703B0B77D32F}" sibTransId="{76CED63A-6E34-4C97-AC68-228E21763074}"/>
    <dgm:cxn modelId="{E04F3697-AD23-46AA-BF36-57C84F526A6A}" srcId="{00F10D69-7C6D-4C2F-925D-1CEB72BBF807}" destId="{1652FEE1-DE2D-4C53-BD00-ECD693BB7BCF}" srcOrd="1" destOrd="0" parTransId="{4EA7067F-AFFA-43C9-AB3A-7F0E954A8F04}" sibTransId="{B396F302-3382-4A45-B36B-6E765B317EB8}"/>
    <dgm:cxn modelId="{4C444DBD-E4A7-4058-95A8-1B362F225F07}" srcId="{00F10D69-7C6D-4C2F-925D-1CEB72BBF807}" destId="{9B5BC5EE-473F-44B5-AF11-0A3FE3E1CD1B}" srcOrd="3" destOrd="0" parTransId="{CE1FE913-84C2-4210-8082-CCAF78C77D2C}" sibTransId="{A05340A1-9A4E-43B0-B02C-E37F64E6CE7F}"/>
    <dgm:cxn modelId="{C7340EE0-B2BB-4A4A-8F9B-E1946374D09F}" type="presOf" srcId="{484B4436-D6DE-4E86-9B94-F00E6141169D}" destId="{B50C8D80-32D5-714A-98B9-2C2BA02BB86F}" srcOrd="0" destOrd="5" presId="urn:microsoft.com/office/officeart/2005/8/layout/vList2"/>
    <dgm:cxn modelId="{3BC9E1EB-8F7B-436E-8C74-E1B04EF42192}" srcId="{9B5BC5EE-473F-44B5-AF11-0A3FE3E1CD1B}" destId="{BF7E69EB-52E2-4922-90C5-A7421A71D211}" srcOrd="1" destOrd="0" parTransId="{CD43A221-1ADE-4523-B6DA-AECB06FA60FE}" sibTransId="{D9A6604F-9DE8-473E-A226-1DC79318D692}"/>
    <dgm:cxn modelId="{A3FF05F2-5045-4A73-91D6-A114C16D22D6}" srcId="{9B5BC5EE-473F-44B5-AF11-0A3FE3E1CD1B}" destId="{484B4436-D6DE-4E86-9B94-F00E6141169D}" srcOrd="5" destOrd="0" parTransId="{44191207-6251-45C9-B701-EE35F61AC94F}" sibTransId="{F07DF770-5DA8-4087-8178-B8E57673E560}"/>
    <dgm:cxn modelId="{262EB7F3-C4C4-DF49-966C-C6D2ADE81ABC}" type="presOf" srcId="{E0F81A91-48A9-4C1D-A91B-56FC8352C424}" destId="{B50C8D80-32D5-714A-98B9-2C2BA02BB86F}" srcOrd="0" destOrd="0" presId="urn:microsoft.com/office/officeart/2005/8/layout/vList2"/>
    <dgm:cxn modelId="{4F6135F6-B095-47C2-AFFE-7E31CFCEC585}" srcId="{9B5BC5EE-473F-44B5-AF11-0A3FE3E1CD1B}" destId="{D57390C7-DF1F-4082-B215-BCC2C904470A}" srcOrd="2" destOrd="0" parTransId="{64A5E4BB-62F1-4A88-BA15-12A5D96BB2C5}" sibTransId="{357E880F-D9E0-45FE-B3F9-98808D8E4326}"/>
    <dgm:cxn modelId="{475764DB-80D9-4843-AD5C-E4D3289298CA}" type="presParOf" srcId="{1F299E19-307D-0C4F-AA3C-F338DB6C51C3}" destId="{CA32212B-67A0-FC40-92E8-CD0BE0630FBE}" srcOrd="0" destOrd="0" presId="urn:microsoft.com/office/officeart/2005/8/layout/vList2"/>
    <dgm:cxn modelId="{144D7AB3-83F8-ED43-8FE6-B39E0C7EEF05}" type="presParOf" srcId="{1F299E19-307D-0C4F-AA3C-F338DB6C51C3}" destId="{D2F59B88-107A-BA46-AA7A-37E781CDE92A}" srcOrd="1" destOrd="0" presId="urn:microsoft.com/office/officeart/2005/8/layout/vList2"/>
    <dgm:cxn modelId="{6020E422-F4F4-AD48-8176-DD7BB68F1640}" type="presParOf" srcId="{1F299E19-307D-0C4F-AA3C-F338DB6C51C3}" destId="{AD16548C-807C-5C4E-98A7-3813B2C7F7D4}" srcOrd="2" destOrd="0" presId="urn:microsoft.com/office/officeart/2005/8/layout/vList2"/>
    <dgm:cxn modelId="{1E775BED-B986-6846-9AC3-02098EA72F8C}" type="presParOf" srcId="{1F299E19-307D-0C4F-AA3C-F338DB6C51C3}" destId="{567318BC-17F8-3143-9D1E-2AFC1BBEEB64}" srcOrd="3" destOrd="0" presId="urn:microsoft.com/office/officeart/2005/8/layout/vList2"/>
    <dgm:cxn modelId="{8AB1F1A3-3EAC-6446-873D-CC1CD312637B}" type="presParOf" srcId="{1F299E19-307D-0C4F-AA3C-F338DB6C51C3}" destId="{737172C8-1DE9-3B44-93D9-D5FBF55C624E}" srcOrd="4" destOrd="0" presId="urn:microsoft.com/office/officeart/2005/8/layout/vList2"/>
    <dgm:cxn modelId="{FF710427-FF2C-1143-A431-2DCB3DEBF865}" type="presParOf" srcId="{1F299E19-307D-0C4F-AA3C-F338DB6C51C3}" destId="{D70459AB-F68B-5D49-A7AC-55F0F99D2B04}" srcOrd="5" destOrd="0" presId="urn:microsoft.com/office/officeart/2005/8/layout/vList2"/>
    <dgm:cxn modelId="{7F4CE52A-A34B-0E42-B8C4-8BEF26DE355E}" type="presParOf" srcId="{1F299E19-307D-0C4F-AA3C-F338DB6C51C3}" destId="{55AAD3F3-0CAD-FD4A-A5C4-AE2C93206556}" srcOrd="6" destOrd="0" presId="urn:microsoft.com/office/officeart/2005/8/layout/vList2"/>
    <dgm:cxn modelId="{36DCA525-563A-6841-9CF5-48772A744CA1}" type="presParOf" srcId="{1F299E19-307D-0C4F-AA3C-F338DB6C51C3}" destId="{B50C8D80-32D5-714A-98B9-2C2BA02BB86F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32212B-67A0-FC40-92E8-CD0BE0630FBE}">
      <dsp:nvSpPr>
        <dsp:cNvPr id="0" name=""/>
        <dsp:cNvSpPr/>
      </dsp:nvSpPr>
      <dsp:spPr>
        <a:xfrm>
          <a:off x="0" y="47695"/>
          <a:ext cx="11029950" cy="55896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u="sng" kern="1200"/>
            <a:t>Business Objective:</a:t>
          </a:r>
          <a:endParaRPr lang="en-US" sz="1400" kern="1200"/>
        </a:p>
      </dsp:txBody>
      <dsp:txXfrm>
        <a:off x="27287" y="74982"/>
        <a:ext cx="10975376" cy="504393"/>
      </dsp:txXfrm>
    </dsp:sp>
    <dsp:sp modelId="{AD16548C-807C-5C4E-98A7-3813B2C7F7D4}">
      <dsp:nvSpPr>
        <dsp:cNvPr id="0" name=""/>
        <dsp:cNvSpPr/>
      </dsp:nvSpPr>
      <dsp:spPr>
        <a:xfrm>
          <a:off x="0" y="646983"/>
          <a:ext cx="11029950" cy="55896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This is a classification project, since the variable to predict is binary (bankruptcy or non-bankruptcy). The goal here is to model the probability that a business goes bankrupt from different features.</a:t>
          </a:r>
          <a:endParaRPr lang="en-US" sz="1400" kern="1200"/>
        </a:p>
      </dsp:txBody>
      <dsp:txXfrm>
        <a:off x="27287" y="674270"/>
        <a:ext cx="10975376" cy="504393"/>
      </dsp:txXfrm>
    </dsp:sp>
    <dsp:sp modelId="{737172C8-1DE9-3B44-93D9-D5FBF55C624E}">
      <dsp:nvSpPr>
        <dsp:cNvPr id="0" name=""/>
        <dsp:cNvSpPr/>
      </dsp:nvSpPr>
      <dsp:spPr>
        <a:xfrm>
          <a:off x="0" y="1246270"/>
          <a:ext cx="11029950" cy="55896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The data file contains 7 features about 250 companies</a:t>
          </a:r>
          <a:endParaRPr lang="en-US" sz="1400" kern="1200"/>
        </a:p>
      </dsp:txBody>
      <dsp:txXfrm>
        <a:off x="27287" y="1273557"/>
        <a:ext cx="10975376" cy="504393"/>
      </dsp:txXfrm>
    </dsp:sp>
    <dsp:sp modelId="{55AAD3F3-0CAD-FD4A-A5C4-AE2C93206556}">
      <dsp:nvSpPr>
        <dsp:cNvPr id="0" name=""/>
        <dsp:cNvSpPr/>
      </dsp:nvSpPr>
      <dsp:spPr>
        <a:xfrm>
          <a:off x="0" y="1845558"/>
          <a:ext cx="11029950" cy="55896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The data set includes the following variables:</a:t>
          </a:r>
          <a:endParaRPr lang="en-US" sz="1400" kern="1200"/>
        </a:p>
      </dsp:txBody>
      <dsp:txXfrm>
        <a:off x="27287" y="1872845"/>
        <a:ext cx="10975376" cy="504393"/>
      </dsp:txXfrm>
    </dsp:sp>
    <dsp:sp modelId="{B50C8D80-32D5-714A-98B9-2C2BA02BB86F}">
      <dsp:nvSpPr>
        <dsp:cNvPr id="0" name=""/>
        <dsp:cNvSpPr/>
      </dsp:nvSpPr>
      <dsp:spPr>
        <a:xfrm>
          <a:off x="0" y="2404525"/>
          <a:ext cx="11029950" cy="1362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0201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100" kern="1200"/>
            <a:t>industrial_risk: 0=low risk, 0.5=medium risk, 1=high risk.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100" kern="1200"/>
            <a:t>management_risk: 0=low risk, 0.5=medium risk, 1=high risk.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100" kern="1200"/>
            <a:t>financial flexibility: 0=low flexibility, 0.5=medium flexibility, 1=high flexibility.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100" kern="1200"/>
            <a:t>credibility: 0=low credibility, 0.5=medium credibility, 1=high credibility.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100" kern="1200"/>
            <a:t>competitiveness: 0=low competitiveness, 0.5=medium competitiveness, 1=high competitiveness.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100" kern="1200" dirty="0" err="1"/>
            <a:t>operating_risk</a:t>
          </a:r>
          <a:r>
            <a:rPr lang="en-IN" sz="1100" kern="1200" dirty="0"/>
            <a:t>: 0=low risk, 0.5=medium risk, 1=high risk.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100" kern="1200"/>
            <a:t>class: bankruptcy, non-bankruptcy (target variable).</a:t>
          </a:r>
          <a:endParaRPr lang="en-US" sz="1100" kern="1200"/>
        </a:p>
      </dsp:txBody>
      <dsp:txXfrm>
        <a:off x="0" y="2404525"/>
        <a:ext cx="11029950" cy="1362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19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428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792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112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929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377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38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748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735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325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304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5595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6" r:id="rId6"/>
    <p:sldLayoutId id="2147483741" r:id="rId7"/>
    <p:sldLayoutId id="2147483742" r:id="rId8"/>
    <p:sldLayoutId id="2147483743" r:id="rId9"/>
    <p:sldLayoutId id="2147483745" r:id="rId10"/>
    <p:sldLayoutId id="2147483744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831CBB7-4817-4B54-A7F9-0AE2D0C47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02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 descr="Abstract background of mesh">
            <a:extLst>
              <a:ext uri="{FF2B5EF4-FFF2-40B4-BE49-F238E27FC236}">
                <a16:creationId xmlns:a16="http://schemas.microsoft.com/office/drawing/2014/main" id="{DE319845-4C8C-FFE7-8BAB-563539ACEF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85"/>
          <a:stretch/>
        </p:blipFill>
        <p:spPr>
          <a:xfrm>
            <a:off x="720636" y="1416605"/>
            <a:ext cx="5476375" cy="4225255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96BC321D-B05F-4857-8880-97F61B9B7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791" y="601200"/>
            <a:ext cx="5009388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15AD6D-862F-59A0-FCFE-33697FE35E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73606" y="938022"/>
            <a:ext cx="4597758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BaNKRUPTCY Prediction</a:t>
            </a:r>
            <a:br>
              <a:rPr lang="en-US" sz="2800">
                <a:solidFill>
                  <a:srgbClr val="FFFFFF"/>
                </a:solidFill>
              </a:rPr>
            </a:br>
            <a:r>
              <a:rPr lang="en-US" sz="2800">
                <a:solidFill>
                  <a:srgbClr val="FFFFFF"/>
                </a:solidFill>
              </a:rPr>
              <a:t>GROUP -2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345C9E-FE74-8167-981E-BCCAEFE9BD82}"/>
              </a:ext>
            </a:extLst>
          </p:cNvPr>
          <p:cNvSpPr txBox="1"/>
          <p:nvPr/>
        </p:nvSpPr>
        <p:spPr>
          <a:xfrm>
            <a:off x="6873606" y="2340864"/>
            <a:ext cx="4597758" cy="3793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>
                <a:solidFill>
                  <a:srgbClr val="FFFFFF"/>
                </a:solidFill>
              </a:rPr>
              <a:t>Mr. Samit Dhawal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>
                <a:solidFill>
                  <a:srgbClr val="FFFFFF"/>
                </a:solidFill>
              </a:rPr>
              <a:t>Meenakshi Nandipati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>
                <a:solidFill>
                  <a:srgbClr val="FFFFFF"/>
                </a:solidFill>
              </a:rPr>
              <a:t>Mrs. Kanuri Geeta Manasa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>
                <a:solidFill>
                  <a:srgbClr val="FFFFFF"/>
                </a:solidFill>
              </a:rPr>
              <a:t>Mrs. Sandesha Amit Shete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>
                <a:solidFill>
                  <a:srgbClr val="FFFFFF"/>
                </a:solidFill>
              </a:rPr>
              <a:t>Ms. Samreentaj Y Sangam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>
                <a:solidFill>
                  <a:srgbClr val="FFFFFF"/>
                </a:solidFill>
              </a:rPr>
              <a:t>Ms.ANANYA RAMPURA DHANANJAYA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>
                <a:solidFill>
                  <a:srgbClr val="FFFFFF"/>
                </a:solidFill>
              </a:rPr>
              <a:t>Mr Prajwal Sangurmath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693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55EB17-7E9F-993E-1B1B-BAC8CF3961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0014" y="643467"/>
            <a:ext cx="669197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84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182C9F-86C9-550E-D1CE-2FD819E284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6187" y="643467"/>
            <a:ext cx="625962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06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223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B33894-FC3D-6EFD-FBBB-8A5D3526BA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6541" y="643467"/>
            <a:ext cx="61389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33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DBEA13-C6B7-CDA1-7B85-E8B032A1AF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4294" y="643467"/>
            <a:ext cx="740341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112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5B43541-89EF-211C-5388-84D8AB285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8902" y="643467"/>
            <a:ext cx="655419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25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77A3712-64FE-4439-51B6-28657F85C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4019" y="643467"/>
            <a:ext cx="860396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133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9D6188-8688-A4FC-7BA2-EBD9EE68F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9235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MODELLING AND EVALUATION</a:t>
            </a:r>
          </a:p>
        </p:txBody>
      </p:sp>
      <p:pic>
        <p:nvPicPr>
          <p:cNvPr id="27" name="Picture 26" descr="Magnifying glass showing decling performance">
            <a:extLst>
              <a:ext uri="{FF2B5EF4-FFF2-40B4-BE49-F238E27FC236}">
                <a16:creationId xmlns:a16="http://schemas.microsoft.com/office/drawing/2014/main" id="{35F98A05-D6FD-021E-31B4-06C5652AE4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633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369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37915E-7204-A817-74F1-6D8B38261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3204" y="643467"/>
            <a:ext cx="898559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26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7C03-5900-1147-F5D6-3E227B4E4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9235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MODEL DEPLOYMENT</a:t>
            </a:r>
          </a:p>
        </p:txBody>
      </p:sp>
      <p:pic>
        <p:nvPicPr>
          <p:cNvPr id="4" name="Picture 3" descr="White puzzle with one red piece">
            <a:extLst>
              <a:ext uri="{FF2B5EF4-FFF2-40B4-BE49-F238E27FC236}">
                <a16:creationId xmlns:a16="http://schemas.microsoft.com/office/drawing/2014/main" id="{492BE5E1-0810-B25B-C5CA-B04427825C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90" r="18286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377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63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00FFCE4-18FF-46C0-AD82-6BDB3A30A3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4678" y="643467"/>
            <a:ext cx="940264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44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14451C7-51A4-FA31-D6C7-B9FD862009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8792366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5187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281A71-5BEE-AB94-0D11-A70BD990C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124999"/>
            <a:ext cx="4076149" cy="4608003"/>
          </a:xfrm>
        </p:spPr>
        <p:txBody>
          <a:bodyPr anchor="ctr">
            <a:normAutofit/>
          </a:bodyPr>
          <a:lstStyle/>
          <a:p>
            <a:r>
              <a:rPr lang="en-US" sz="2800">
                <a:solidFill>
                  <a:schemeClr val="accent1"/>
                </a:solidFill>
              </a:rPr>
              <a:t>Project Architecture/Project Flow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ED5C1-9DE0-60AD-9361-0FF0887CC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586" y="1124998"/>
            <a:ext cx="6143248" cy="460800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Aft>
                <a:spcPts val="0"/>
              </a:spcAft>
              <a:buNone/>
            </a:pPr>
            <a:r>
              <a:rPr lang="en-US" sz="2000"/>
              <a:t>Project flow can be defined by the following steps</a:t>
            </a:r>
          </a:p>
          <a:p>
            <a:pPr>
              <a:lnSpc>
                <a:spcPct val="110000"/>
              </a:lnSpc>
              <a:spcAft>
                <a:spcPts val="0"/>
              </a:spcAft>
              <a:buFont typeface="Wingdings" pitchFamily="2" charset="2"/>
              <a:buChar char="v"/>
            </a:pPr>
            <a:r>
              <a:rPr lang="en-US" sz="2000"/>
              <a:t>Exploratory Data Analysis</a:t>
            </a:r>
          </a:p>
          <a:p>
            <a:pPr>
              <a:lnSpc>
                <a:spcPct val="110000"/>
              </a:lnSpc>
              <a:spcAft>
                <a:spcPts val="0"/>
              </a:spcAft>
              <a:buFont typeface="Wingdings" pitchFamily="2" charset="2"/>
              <a:buChar char="v"/>
            </a:pPr>
            <a:r>
              <a:rPr lang="en-US" sz="2000"/>
              <a:t>Data Visualization</a:t>
            </a:r>
          </a:p>
          <a:p>
            <a:pPr>
              <a:lnSpc>
                <a:spcPct val="110000"/>
              </a:lnSpc>
              <a:spcAft>
                <a:spcPts val="0"/>
              </a:spcAft>
              <a:buFont typeface="Wingdings" pitchFamily="2" charset="2"/>
              <a:buChar char="v"/>
            </a:pPr>
            <a:r>
              <a:rPr lang="en-US" sz="2000"/>
              <a:t>Outlier Treatment</a:t>
            </a:r>
          </a:p>
          <a:p>
            <a:pPr>
              <a:lnSpc>
                <a:spcPct val="110000"/>
              </a:lnSpc>
              <a:spcAft>
                <a:spcPts val="0"/>
              </a:spcAft>
              <a:buFont typeface="Wingdings" pitchFamily="2" charset="2"/>
              <a:buChar char="v"/>
            </a:pPr>
            <a:r>
              <a:rPr lang="en-US" sz="2000"/>
              <a:t>Feature Selection</a:t>
            </a:r>
          </a:p>
          <a:p>
            <a:pPr>
              <a:lnSpc>
                <a:spcPct val="110000"/>
              </a:lnSpc>
              <a:spcAft>
                <a:spcPts val="0"/>
              </a:spcAft>
              <a:buFont typeface="Wingdings" pitchFamily="2" charset="2"/>
              <a:buChar char="v"/>
            </a:pPr>
            <a:r>
              <a:rPr lang="en-US" sz="2000"/>
              <a:t>Balancing the im-balanced data</a:t>
            </a:r>
          </a:p>
          <a:p>
            <a:pPr>
              <a:lnSpc>
                <a:spcPct val="110000"/>
              </a:lnSpc>
              <a:spcAft>
                <a:spcPts val="0"/>
              </a:spcAft>
              <a:buFont typeface="Wingdings" pitchFamily="2" charset="2"/>
              <a:buChar char="v"/>
            </a:pPr>
            <a:r>
              <a:rPr lang="en-US" sz="2000"/>
              <a:t>Partition series</a:t>
            </a:r>
          </a:p>
          <a:p>
            <a:pPr>
              <a:lnSpc>
                <a:spcPct val="110000"/>
              </a:lnSpc>
              <a:spcAft>
                <a:spcPts val="0"/>
              </a:spcAft>
              <a:buFont typeface="Wingdings" pitchFamily="2" charset="2"/>
              <a:buChar char="v"/>
            </a:pPr>
            <a:r>
              <a:rPr lang="en-US" sz="2000"/>
              <a:t>Model Building</a:t>
            </a:r>
          </a:p>
          <a:p>
            <a:pPr>
              <a:lnSpc>
                <a:spcPct val="110000"/>
              </a:lnSpc>
              <a:spcAft>
                <a:spcPts val="0"/>
              </a:spcAft>
              <a:buFont typeface="Wingdings" pitchFamily="2" charset="2"/>
              <a:buChar char="v"/>
            </a:pPr>
            <a:r>
              <a:rPr lang="en-US" sz="2000"/>
              <a:t>Comparison of Performance</a:t>
            </a:r>
          </a:p>
          <a:p>
            <a:pPr>
              <a:lnSpc>
                <a:spcPct val="110000"/>
              </a:lnSpc>
              <a:spcAft>
                <a:spcPts val="0"/>
              </a:spcAft>
              <a:buFont typeface="Wingdings" pitchFamily="2" charset="2"/>
              <a:buChar char="v"/>
            </a:pPr>
            <a:r>
              <a:rPr lang="en-US" sz="2000"/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14303171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Financial graphs on a dark display">
            <a:extLst>
              <a:ext uri="{FF2B5EF4-FFF2-40B4-BE49-F238E27FC236}">
                <a16:creationId xmlns:a16="http://schemas.microsoft.com/office/drawing/2014/main" id="{7A40198E-EEB7-06FA-6676-DD7219470E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83B7F2-A9F4-6686-1DAD-2D8E9CD4A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280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Exploratory Data Analysis(EDA) and</a:t>
            </a:r>
            <a:br>
              <a:rPr lang="en-US" sz="3200">
                <a:solidFill>
                  <a:schemeClr val="bg1"/>
                </a:solidFill>
              </a:rPr>
            </a:br>
            <a:r>
              <a:rPr lang="en-US" sz="3200">
                <a:solidFill>
                  <a:schemeClr val="bg1"/>
                </a:solidFill>
              </a:rPr>
              <a:t>Visualizations</a:t>
            </a:r>
          </a:p>
        </p:txBody>
      </p:sp>
    </p:spTree>
    <p:extLst>
      <p:ext uri="{BB962C8B-B14F-4D97-AF65-F5344CB8AC3E}">
        <p14:creationId xmlns:p14="http://schemas.microsoft.com/office/powerpoint/2010/main" val="1046806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00454A8-846B-ED26-11E1-0BF6995F20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7203" y="643466"/>
            <a:ext cx="773759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447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FF5A5C-4706-5B2B-9B86-BC8E61FBF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234355"/>
            <a:ext cx="10905066" cy="438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000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8D3364-1445-708D-0B84-B3F4FD079E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643295"/>
            <a:ext cx="10905066" cy="357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90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C16DAC-B129-3FFB-88B2-247E8A818D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8167" y="643467"/>
            <a:ext cx="68356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772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1EA641-C628-DCE2-B2E2-B4A99B4CD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6820" y="643467"/>
            <a:ext cx="595836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71697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Univers Condensed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Univers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257</Words>
  <Application>Microsoft Macintosh PowerPoint</Application>
  <PresentationFormat>Widescreen</PresentationFormat>
  <Paragraphs>33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Gill Sans MT</vt:lpstr>
      <vt:lpstr>Univers</vt:lpstr>
      <vt:lpstr>Univers Condensed</vt:lpstr>
      <vt:lpstr>Wingdings</vt:lpstr>
      <vt:lpstr>Wingdings 2</vt:lpstr>
      <vt:lpstr>DividendVTI</vt:lpstr>
      <vt:lpstr>BaNKRUPTCY Prediction GROUP -2 </vt:lpstr>
      <vt:lpstr>PowerPoint Presentation</vt:lpstr>
      <vt:lpstr>Project Architecture/Project Flow</vt:lpstr>
      <vt:lpstr>Exploratory Data Analysis(EDA) and Visualizations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MODELLING AND EVALUATION</vt:lpstr>
      <vt:lpstr>PowerPoint Presentation</vt:lpstr>
      <vt:lpstr>MODEL DEPLOYMENT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BaNKRUPTCY Prediction GROUP -2 </dc:title>
  <dc:creator>Geeta manasa Kanuri</dc:creator>
  <cp:lastModifiedBy>Geeta manasa Kanuri</cp:lastModifiedBy>
  <cp:revision>1</cp:revision>
  <dcterms:created xsi:type="dcterms:W3CDTF">2023-12-27T13:33:25Z</dcterms:created>
  <dcterms:modified xsi:type="dcterms:W3CDTF">2023-12-27T14:22:30Z</dcterms:modified>
</cp:coreProperties>
</file>

<file path=docProps/thumbnail.jpeg>
</file>